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4"/>
  </p:notesMasterIdLst>
  <p:sldIdLst>
    <p:sldId id="256" r:id="rId2"/>
    <p:sldId id="273" r:id="rId3"/>
    <p:sldId id="263" r:id="rId4"/>
    <p:sldId id="281" r:id="rId5"/>
    <p:sldId id="282" r:id="rId6"/>
    <p:sldId id="285" r:id="rId7"/>
    <p:sldId id="286" r:id="rId8"/>
    <p:sldId id="287" r:id="rId9"/>
    <p:sldId id="283" r:id="rId10"/>
    <p:sldId id="284" r:id="rId11"/>
    <p:sldId id="269" r:id="rId12"/>
    <p:sldId id="288" r:id="rId13"/>
    <p:sldId id="290" r:id="rId14"/>
    <p:sldId id="291" r:id="rId15"/>
    <p:sldId id="292" r:id="rId16"/>
    <p:sldId id="293" r:id="rId17"/>
    <p:sldId id="294" r:id="rId18"/>
    <p:sldId id="295" r:id="rId19"/>
    <p:sldId id="289" r:id="rId20"/>
    <p:sldId id="296" r:id="rId21"/>
    <p:sldId id="297" r:id="rId22"/>
    <p:sldId id="298" r:id="rId2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6629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CD5A5C-75B6-4869-B896-C45B0E6DA905}" type="datetimeFigureOut">
              <a:rPr lang="es-ES" smtClean="0"/>
              <a:t>26/02/2025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C7EDBE-1770-4A1E-93FA-2CD1DE28676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3538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292044-2868-D44C-A6A4-B5DD359F00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0E3559-2056-5746-826D-80C2DFB59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9652E5-354C-4245-A171-5BFF7F4C83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533400" y="6173787"/>
            <a:ext cx="2743200" cy="365125"/>
          </a:xfrm>
          <a:prstGeom prst="rect">
            <a:avLst/>
          </a:prstGeom>
        </p:spPr>
        <p:txBody>
          <a:bodyPr/>
          <a:lstStyle/>
          <a:p>
            <a:fld id="{363FDD6D-3EA1-0349-95AD-59E5AD468C55}" type="datetimeFigureOut">
              <a:rPr lang="es-CO" smtClean="0"/>
              <a:t>26/02/2025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25B297-C520-D443-99A3-11104F7B0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C47288D-55D1-5D46-B86A-0673B9A2A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F408F0-A30A-2B4D-8162-D7CC9F417A5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24461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90EC03-4D66-5C49-827D-9DE7D7493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2C0E77F-38B7-7B42-8D77-B68DEA11D0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8F4D26-588B-2347-8208-9F261DF7F9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533400" y="6173787"/>
            <a:ext cx="2743200" cy="365125"/>
          </a:xfrm>
          <a:prstGeom prst="rect">
            <a:avLst/>
          </a:prstGeom>
        </p:spPr>
        <p:txBody>
          <a:bodyPr/>
          <a:lstStyle/>
          <a:p>
            <a:fld id="{C8013948-CF88-374D-9CD7-A016AF6E982B}" type="datetimeFigureOut">
              <a:rPr lang="es-CO" smtClean="0"/>
              <a:t>26/02/2025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C39F71-63AF-434E-AA73-A0B0BE16B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2570429-4712-FC4D-83BB-ED7E5C27D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5603FB-F671-174A-9430-9E3DBD02092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19334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AC07525-F26F-DD49-AD81-3D5AF68A99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918EBA5-5F09-034C-953B-E76CE42F99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703540" y="365125"/>
            <a:ext cx="686896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5EEAFF-91E3-324D-8742-A3B5A5408A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533400" y="6173787"/>
            <a:ext cx="2743200" cy="365125"/>
          </a:xfrm>
          <a:prstGeom prst="rect">
            <a:avLst/>
          </a:prstGeom>
        </p:spPr>
        <p:txBody>
          <a:bodyPr/>
          <a:lstStyle/>
          <a:p>
            <a:fld id="{C8013948-CF88-374D-9CD7-A016AF6E982B}" type="datetimeFigureOut">
              <a:rPr lang="es-CO" smtClean="0"/>
              <a:t>26/02/2025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0E56BD7-90FC-AF45-A00C-F9DE53581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8F1A4DF-F1B1-9B49-B935-81ED2EDDE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5603FB-F671-174A-9430-9E3DBD02092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16432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BCD034-A6AB-C241-BAB8-65A74DCA7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C8682B-5B22-5748-B97B-40662D017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43C5DE-8DF8-2548-8086-70544A9DDD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533400" y="6173787"/>
            <a:ext cx="2743200" cy="365125"/>
          </a:xfrm>
          <a:prstGeom prst="rect">
            <a:avLst/>
          </a:prstGeom>
        </p:spPr>
        <p:txBody>
          <a:bodyPr/>
          <a:lstStyle/>
          <a:p>
            <a:fld id="{C8013948-CF88-374D-9CD7-A016AF6E982B}" type="datetimeFigureOut">
              <a:rPr lang="es-CO" smtClean="0"/>
              <a:t>26/02/2025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F8E5405-7A45-4C49-899C-54F898A4E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11342C3-8E8D-DC4F-8C5E-DA54C9B8F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5603FB-F671-174A-9430-9E3DBD02092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06782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E0512B-0EB8-D24C-B3E3-CCCF39E81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4DB28C-D53E-8249-B465-3B67DE212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74256B-DF79-2C4B-AD10-E41396AD50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533400" y="6173787"/>
            <a:ext cx="2743200" cy="365125"/>
          </a:xfrm>
          <a:prstGeom prst="rect">
            <a:avLst/>
          </a:prstGeom>
        </p:spPr>
        <p:txBody>
          <a:bodyPr/>
          <a:lstStyle/>
          <a:p>
            <a:fld id="{C8013948-CF88-374D-9CD7-A016AF6E982B}" type="datetimeFigureOut">
              <a:rPr lang="es-CO" smtClean="0"/>
              <a:t>26/02/2025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9E6333B-4BF2-5B45-A830-4D6D3B47D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F5C4C9-8C74-344B-B07F-3F8F63FE3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5603FB-F671-174A-9430-9E3DBD02092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47424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3730DF-5FF6-1B42-A0AA-D2F4A35A3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9C291F-7530-2C45-88C1-C92555102F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7484" y="1825625"/>
            <a:ext cx="4222315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15214CA-42C3-EC4E-B64C-001492D0EB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4A8E3B5-C6AD-2041-92F4-AFA777DCC4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533400" y="6173787"/>
            <a:ext cx="2743200" cy="365125"/>
          </a:xfrm>
          <a:prstGeom prst="rect">
            <a:avLst/>
          </a:prstGeom>
        </p:spPr>
        <p:txBody>
          <a:bodyPr/>
          <a:lstStyle/>
          <a:p>
            <a:fld id="{C8013948-CF88-374D-9CD7-A016AF6E982B}" type="datetimeFigureOut">
              <a:rPr lang="es-CO" smtClean="0"/>
              <a:t>26/02/2025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AFA3A59-4879-784E-9A19-C878FE0A8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F2366CB-952D-B144-8894-3F7F931E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5603FB-F671-174A-9430-9E3DBD02092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18065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73D58-6790-B349-957F-39182027F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8178" y="365125"/>
            <a:ext cx="8997209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CC318C2-AD0C-9D41-B0D9-D889D8B4F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4542" y="1681163"/>
            <a:ext cx="44130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D2C1AA8-C0BE-0648-9BEE-FD10CAB23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84542" y="2505075"/>
            <a:ext cx="4413033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96DA2BA-7E76-314C-990F-E82BCA800F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85DBDBC-DA8A-F64D-B082-00CE647B3A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6BB9C25-4A02-604D-A8CD-D6AC766F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533400" y="6173787"/>
            <a:ext cx="2743200" cy="365125"/>
          </a:xfrm>
          <a:prstGeom prst="rect">
            <a:avLst/>
          </a:prstGeom>
        </p:spPr>
        <p:txBody>
          <a:bodyPr/>
          <a:lstStyle/>
          <a:p>
            <a:fld id="{C8013948-CF88-374D-9CD7-A016AF6E982B}" type="datetimeFigureOut">
              <a:rPr lang="es-CO" smtClean="0"/>
              <a:t>26/02/2025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F9EE635-24D6-F749-9B0D-CBD68083C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9C94342-64C9-4E40-8803-A9B7991CA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5603FB-F671-174A-9430-9E3DBD02092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29801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263ADB-233D-D040-B1CA-9C2CB0724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6BEF38F-E38D-9548-960A-D0546DA657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533400" y="6173787"/>
            <a:ext cx="2743200" cy="365125"/>
          </a:xfrm>
          <a:prstGeom prst="rect">
            <a:avLst/>
          </a:prstGeom>
        </p:spPr>
        <p:txBody>
          <a:bodyPr/>
          <a:lstStyle/>
          <a:p>
            <a:fld id="{C8013948-CF88-374D-9CD7-A016AF6E982B}" type="datetimeFigureOut">
              <a:rPr lang="es-CO" smtClean="0"/>
              <a:t>26/02/2025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7FFA283-0465-9B46-85DD-CA9BD5534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CB1565B-45A2-7741-A8CA-45C0C79B0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5603FB-F671-174A-9430-9E3DBD02092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31443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EC1A02F-4744-8743-B1A4-B58A1ACB71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533400" y="6173787"/>
            <a:ext cx="2743200" cy="365125"/>
          </a:xfrm>
          <a:prstGeom prst="rect">
            <a:avLst/>
          </a:prstGeom>
        </p:spPr>
        <p:txBody>
          <a:bodyPr/>
          <a:lstStyle/>
          <a:p>
            <a:fld id="{C8013948-CF88-374D-9CD7-A016AF6E982B}" type="datetimeFigureOut">
              <a:rPr lang="es-CO" smtClean="0"/>
              <a:t>26/02/2025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26F6510-DA8E-2A45-B3F6-FE98F2950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60CE142-8768-ED4B-8CF5-30C5C788A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5603FB-F671-174A-9430-9E3DBD02092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99517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8F16CE-E2A8-554A-92A7-8BED01FA5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595" y="457200"/>
            <a:ext cx="316243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C1A7F6-2686-1249-9DE9-3E286B166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7841AFD-33D8-194B-981A-85DEC9233C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09595" y="2057400"/>
            <a:ext cx="316243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B6F129A-5AEF-5A4A-80C1-647F997CB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533400" y="6173787"/>
            <a:ext cx="2743200" cy="365125"/>
          </a:xfrm>
          <a:prstGeom prst="rect">
            <a:avLst/>
          </a:prstGeom>
        </p:spPr>
        <p:txBody>
          <a:bodyPr/>
          <a:lstStyle/>
          <a:p>
            <a:fld id="{C8013948-CF88-374D-9CD7-A016AF6E982B}" type="datetimeFigureOut">
              <a:rPr lang="es-CO" smtClean="0"/>
              <a:t>26/02/2025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C4A2E69-030A-4949-954D-7766D3ADC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9EB7F00-5420-2C44-9E77-E4636D42F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5603FB-F671-174A-9430-9E3DBD02092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03870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F951D8-F704-A64F-90BB-8198D7D6B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436" y="457200"/>
            <a:ext cx="362628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101F730-A771-A646-946D-C65EB95408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5A7F004-CC07-CB42-944F-23884F55C5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3436" y="2057400"/>
            <a:ext cx="311858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2B91919-D160-A54B-B3A9-E42324E822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533400" y="6173787"/>
            <a:ext cx="2743200" cy="365125"/>
          </a:xfrm>
          <a:prstGeom prst="rect">
            <a:avLst/>
          </a:prstGeom>
        </p:spPr>
        <p:txBody>
          <a:bodyPr/>
          <a:lstStyle/>
          <a:p>
            <a:fld id="{C8013948-CF88-374D-9CD7-A016AF6E982B}" type="datetimeFigureOut">
              <a:rPr lang="es-CO" smtClean="0"/>
              <a:t>26/02/2025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61C45F4-1A98-DC48-B14C-42D858EEF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C3EACE6-0236-3E40-9244-F7FC8897E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5603FB-F671-174A-9430-9E3DBD02092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53789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DFE92A07-0C66-BB42-98E5-F692AFBA715B}"/>
              </a:ext>
            </a:extLst>
          </p:cNvPr>
          <p:cNvSpPr/>
          <p:nvPr/>
        </p:nvSpPr>
        <p:spPr>
          <a:xfrm>
            <a:off x="0" y="5938024"/>
            <a:ext cx="12192000" cy="91997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372C7CB8-ED93-FF47-9086-6ABE2502575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4257" y="6132696"/>
            <a:ext cx="755650" cy="618372"/>
          </a:xfrm>
          <a:prstGeom prst="rect">
            <a:avLst/>
          </a:prstGeom>
        </p:spPr>
      </p:pic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9C44355-10E4-3046-91C1-F615A8606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840" y="365125"/>
            <a:ext cx="90239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5A58AAF-DB77-614B-BB3D-C9296A599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29840" y="1825625"/>
            <a:ext cx="9023960" cy="3873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3329E9EE-E21E-4747-AD63-C2DF35DC1A58}"/>
              </a:ext>
            </a:extLst>
          </p:cNvPr>
          <p:cNvSpPr txBox="1">
            <a:spLocks/>
          </p:cNvSpPr>
          <p:nvPr/>
        </p:nvSpPr>
        <p:spPr>
          <a:xfrm>
            <a:off x="8653346" y="6263462"/>
            <a:ext cx="3360234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>
                <a:solidFill>
                  <a:schemeClr val="bg1"/>
                </a:solidFill>
              </a:rPr>
              <a:t>www.ucundinanotas.edu.co</a:t>
            </a:r>
            <a:endParaRPr lang="es-CO" sz="1600" dirty="0">
              <a:solidFill>
                <a:schemeClr val="bg1"/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DDA7416D-72A7-094B-BB6C-86C897D99518}"/>
              </a:ext>
            </a:extLst>
          </p:cNvPr>
          <p:cNvSpPr txBox="1">
            <a:spLocks/>
          </p:cNvSpPr>
          <p:nvPr/>
        </p:nvSpPr>
        <p:spPr>
          <a:xfrm>
            <a:off x="3445727" y="6311590"/>
            <a:ext cx="3360234" cy="316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>
                <a:solidFill>
                  <a:schemeClr val="bg1"/>
                </a:solidFill>
              </a:rPr>
              <a:t>Vigilada </a:t>
            </a:r>
            <a:r>
              <a:rPr lang="es-ES" sz="1200" dirty="0" err="1">
                <a:solidFill>
                  <a:schemeClr val="bg1"/>
                </a:solidFill>
              </a:rPr>
              <a:t>MinEducación</a:t>
            </a:r>
            <a:endParaRPr lang="es-CO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898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1" kern="1200">
          <a:solidFill>
            <a:srgbClr val="00482B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21541" y="1208461"/>
            <a:ext cx="9144000" cy="1655762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s-CO" dirty="0"/>
              <a:t>Ingeniería de Software ll</a:t>
            </a:r>
          </a:p>
          <a:p>
            <a:r>
              <a:rPr lang="es-CO" dirty="0"/>
              <a:t>Daniel Moncada</a:t>
            </a:r>
          </a:p>
          <a:p>
            <a:r>
              <a:rPr lang="es-CO" dirty="0"/>
              <a:t>dalejandromoncada@ucundinamarca.edu.co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72050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4E737-02F8-5081-4745-39954CE83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75AA26-7EC0-91EF-1D12-0DB54C43B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898" y="54036"/>
            <a:ext cx="9023959" cy="645212"/>
          </a:xfrm>
        </p:spPr>
        <p:txBody>
          <a:bodyPr>
            <a:normAutofit fontScale="90000"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s-ES" sz="3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Extreme </a:t>
            </a:r>
            <a:r>
              <a:rPr lang="es-ES" sz="36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Programming</a:t>
            </a:r>
            <a:r>
              <a:rPr lang="es-ES" sz="3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(XP)</a:t>
            </a:r>
            <a:endParaRPr lang="es-ES" sz="3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9583630-E8E8-3C04-8F7F-7DA37D45BD4E}"/>
              </a:ext>
            </a:extLst>
          </p:cNvPr>
          <p:cNvSpPr txBox="1"/>
          <p:nvPr/>
        </p:nvSpPr>
        <p:spPr>
          <a:xfrm>
            <a:off x="2060898" y="699248"/>
            <a:ext cx="841738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Prácticas clave</a:t>
            </a:r>
            <a:r>
              <a:rPr lang="es-E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Desarrollo Incremental</a:t>
            </a:r>
            <a:r>
              <a:rPr lang="es-ES" dirty="0"/>
              <a:t>: El software se construye en pequeños pasos, siempre en dirección al objetivo.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Pruebas Automáticas</a:t>
            </a:r>
            <a:r>
              <a:rPr lang="es-ES" dirty="0"/>
              <a:t>: Se realizan pruebas continuas para garantizar la calidad del código.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Integración Continua</a:t>
            </a:r>
            <a:r>
              <a:rPr lang="es-ES" dirty="0"/>
              <a:t>: El código se integra y prueba varias veces al día para detectar errores rápidamente.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Programación en Pareja</a:t>
            </a:r>
            <a:r>
              <a:rPr lang="es-ES" dirty="0"/>
              <a:t>: Dos desarrolladores trabajan juntos en el mismo equipo para mejorar la calidad del código y el aprendizaje.</a:t>
            </a:r>
          </a:p>
        </p:txBody>
      </p:sp>
      <p:pic>
        <p:nvPicPr>
          <p:cNvPr id="7174" name="Picture 6" descr="Metodología XP Programación Extrema (Metodología ágil) - Diego Calvo">
            <a:extLst>
              <a:ext uri="{FF2B5EF4-FFF2-40B4-BE49-F238E27FC236}">
                <a16:creationId xmlns:a16="http://schemas.microsoft.com/office/drawing/2014/main" id="{500B578F-4E0B-C991-CA67-5C90637B3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754" y="3178088"/>
            <a:ext cx="7501813" cy="362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4596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AB6A3B07-7E43-8625-88F9-D4130E4C1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135" y="-1060414"/>
            <a:ext cx="1771040" cy="316010"/>
          </a:xfrm>
        </p:spPr>
        <p:txBody>
          <a:bodyPr>
            <a:normAutofit fontScale="90000"/>
          </a:bodyPr>
          <a:lstStyle/>
          <a:p>
            <a:pPr lvl="0" algn="ctr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s-E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FASE 1: Recolección y Análisis de Requerimientos</a:t>
            </a:r>
            <a:endParaRPr lang="es-E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03A05D-CA28-2ECF-ADF1-2A303632195B}"/>
              </a:ext>
            </a:extLst>
          </p:cNvPr>
          <p:cNvSpPr txBox="1">
            <a:spLocks/>
          </p:cNvSpPr>
          <p:nvPr/>
        </p:nvSpPr>
        <p:spPr>
          <a:xfrm>
            <a:off x="3397037" y="186612"/>
            <a:ext cx="6313232" cy="549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00482B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/>
              <a:t>Prince2 Agile</a:t>
            </a:r>
            <a:br>
              <a:rPr lang="es-ES" sz="7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s-CO" sz="1200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D4BEA7-5711-E6AC-CCC1-8956BB905F26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726163" y="549274"/>
            <a:ext cx="10465837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es-ES" sz="1600" b="1" dirty="0"/>
              <a:t>características</a:t>
            </a:r>
            <a:r>
              <a:rPr lang="es-ES" sz="16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600" i="1" dirty="0"/>
              <a:t>Prince2</a:t>
            </a:r>
            <a:r>
              <a:rPr lang="es-ES" sz="1600" dirty="0"/>
              <a:t> es una metodología estructurada para la gestión de proyectos.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/>
              <a:t>Al combinarla con </a:t>
            </a:r>
            <a:r>
              <a:rPr lang="es-ES" sz="1600" i="1" dirty="0"/>
              <a:t>Agile</a:t>
            </a:r>
            <a:r>
              <a:rPr lang="es-ES" sz="1600" dirty="0"/>
              <a:t>, se permite la flexibilidad y la adaptación constante durante el ciclo de vida del proyecto.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/>
              <a:t>Ideal para proyectos grandes y complejos que requieren una gobernanza sólida pero flexible.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194" name="Picture 2" descr="Qué es la metodología PRINCE2 | OpenWebinars">
            <a:extLst>
              <a:ext uri="{FF2B5EF4-FFF2-40B4-BE49-F238E27FC236}">
                <a16:creationId xmlns:a16="http://schemas.microsoft.com/office/drawing/2014/main" id="{DBDE9019-FE1D-D07F-6B7B-892ADD159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319" y="2029563"/>
            <a:ext cx="7868816" cy="482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500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FB6F01-B2E1-7D73-FE60-441FC4B08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841" y="0"/>
            <a:ext cx="9023959" cy="1325563"/>
          </a:xfrm>
        </p:spPr>
        <p:txBody>
          <a:bodyPr/>
          <a:lstStyle/>
          <a:p>
            <a:r>
              <a:rPr lang="es-ES" dirty="0"/>
              <a:t>DevOps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3275A9-4F39-E069-225C-68048BF97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840" y="1097838"/>
            <a:ext cx="8773589" cy="312893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" b="1" dirty="0"/>
              <a:t>principios</a:t>
            </a:r>
            <a:r>
              <a:rPr lang="es-E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Integración continua (CI)</a:t>
            </a:r>
            <a:r>
              <a:rPr lang="es-ES" dirty="0"/>
              <a:t>: El código es fusionado frecuentemente en un repositorio compartido.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Entrega continua (CD)</a:t>
            </a:r>
            <a:r>
              <a:rPr lang="es-ES" dirty="0"/>
              <a:t>: Asegura que el software esté listo para ser desplegado en cualquier momento.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Automatización</a:t>
            </a:r>
            <a:r>
              <a:rPr lang="es-ES" dirty="0"/>
              <a:t>: Automatiza pruebas, construcción de software y despliegues para reducir el tiempo de entrega.</a:t>
            </a:r>
          </a:p>
          <a:p>
            <a:endParaRPr lang="es-ES" dirty="0"/>
          </a:p>
        </p:txBody>
      </p:sp>
      <p:pic>
        <p:nvPicPr>
          <p:cNvPr id="9218" name="Picture 2" descr="Tema 7 - CI/CD (Integración y despliegue continuo) - Despliegue de  aplicaciones web">
            <a:extLst>
              <a:ext uri="{FF2B5EF4-FFF2-40B4-BE49-F238E27FC236}">
                <a16:creationId xmlns:a16="http://schemas.microsoft.com/office/drawing/2014/main" id="{2AAA7D3C-1928-D638-8017-1510A5231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272" y="3881535"/>
            <a:ext cx="5624240" cy="297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798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6014CF-648A-42A8-97C5-1694B7A54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839" y="0"/>
            <a:ext cx="9023959" cy="1325563"/>
          </a:xfrm>
        </p:spPr>
        <p:txBody>
          <a:bodyPr/>
          <a:lstStyle/>
          <a:p>
            <a:r>
              <a:rPr lang="es-ES" dirty="0"/>
              <a:t>Técnicas de Estimación Ágil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A22F4A-C4A8-546A-DC79-5D2800563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839" y="1147665"/>
            <a:ext cx="4994886" cy="4795935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s-ES" sz="3400" b="1" dirty="0"/>
              <a:t>1️⃣ </a:t>
            </a:r>
            <a:r>
              <a:rPr lang="es-ES" sz="3400" b="1" dirty="0" err="1"/>
              <a:t>Planning</a:t>
            </a:r>
            <a:r>
              <a:rPr lang="es-ES" sz="3400" b="1" dirty="0"/>
              <a:t> </a:t>
            </a:r>
            <a:r>
              <a:rPr lang="es-ES" sz="3400" b="1" dirty="0" err="1"/>
              <a:t>Poker</a:t>
            </a:r>
            <a:r>
              <a:rPr lang="es-ES" sz="3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3400" dirty="0"/>
              <a:t>Técnica colaborativa de estimación en la que los miembros del equipo asignan puntos a las tareas según su esfuerzo.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3400" dirty="0"/>
              <a:t>Se usan cartas con valores como 1, 2, 3, 5, 8, 13, 21.</a:t>
            </a:r>
          </a:p>
          <a:p>
            <a:pPr marL="0" indent="0">
              <a:buNone/>
            </a:pPr>
            <a:r>
              <a:rPr lang="es-ES" sz="3400" b="1" dirty="0"/>
              <a:t>2️⃣ T-</a:t>
            </a:r>
            <a:r>
              <a:rPr lang="es-ES" sz="3400" b="1" dirty="0" err="1"/>
              <a:t>Shirt</a:t>
            </a:r>
            <a:r>
              <a:rPr lang="es-ES" sz="3400" b="1" dirty="0"/>
              <a:t> </a:t>
            </a:r>
            <a:r>
              <a:rPr lang="es-ES" sz="3400" b="1" dirty="0" err="1"/>
              <a:t>Sizing</a:t>
            </a:r>
            <a:r>
              <a:rPr lang="es-ES" sz="3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3400" dirty="0"/>
              <a:t>Clasificación rápida de tareas en tamaños (XS, S, M, L, XL) para obtener una estimación sin números exactos.</a:t>
            </a:r>
          </a:p>
          <a:p>
            <a:pPr marL="0" indent="0">
              <a:buNone/>
            </a:pPr>
            <a:r>
              <a:rPr lang="es-ES" sz="3400" b="1" dirty="0"/>
              <a:t>3️⃣ Puntos de Historia</a:t>
            </a:r>
            <a:r>
              <a:rPr lang="es-ES" sz="3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3400" dirty="0"/>
              <a:t>Asignar puntos a las tareas según su complejidad. Los puntos de historia pueden ser relativos y basados en tareas anteriores.</a:t>
            </a:r>
          </a:p>
          <a:p>
            <a:pPr marL="0" indent="0">
              <a:buNone/>
            </a:pPr>
            <a:r>
              <a:rPr lang="es-ES" sz="3400" b="1" dirty="0"/>
              <a:t>4️⃣ </a:t>
            </a:r>
            <a:r>
              <a:rPr lang="es-ES" sz="3400" b="1" dirty="0" err="1"/>
              <a:t>Bucket</a:t>
            </a:r>
            <a:r>
              <a:rPr lang="es-ES" sz="3400" b="1" dirty="0"/>
              <a:t> </a:t>
            </a:r>
            <a:r>
              <a:rPr lang="es-ES" sz="3400" b="1" dirty="0" err="1"/>
              <a:t>System</a:t>
            </a:r>
            <a:r>
              <a:rPr lang="es-ES" sz="3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3400" dirty="0"/>
              <a:t>Las tareas se agrupan en "cubos" o categorías según su estimación.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3400" dirty="0"/>
              <a:t>Ideal para estimaciones rápidas en equipos grandes.</a:t>
            </a:r>
          </a:p>
          <a:p>
            <a:endParaRPr lang="es-ES" dirty="0"/>
          </a:p>
        </p:txBody>
      </p:sp>
      <p:pic>
        <p:nvPicPr>
          <p:cNvPr id="10242" name="Picture 2" descr="La estimación ágil con la técnica Planning Poker">
            <a:extLst>
              <a:ext uri="{FF2B5EF4-FFF2-40B4-BE49-F238E27FC236}">
                <a16:creationId xmlns:a16="http://schemas.microsoft.com/office/drawing/2014/main" id="{7EEEEBEC-8D6E-039C-D4CB-61E9C9640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725" y="1295961"/>
            <a:ext cx="4321434" cy="406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861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C37F9D-B2A5-9947-23D6-91253DE7E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Planning</a:t>
            </a:r>
            <a:r>
              <a:rPr lang="es-ES" dirty="0"/>
              <a:t> </a:t>
            </a:r>
            <a:r>
              <a:rPr lang="es-ES" dirty="0" err="1"/>
              <a:t>Poker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6B307E-D55F-7CBF-9479-FC775A586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8747" y="1480393"/>
            <a:ext cx="9023960" cy="3873717"/>
          </a:xfrm>
        </p:spPr>
        <p:txBody>
          <a:bodyPr/>
          <a:lstStyle/>
          <a:p>
            <a:r>
              <a:rPr lang="es-ES" dirty="0"/>
              <a:t>Es una técnica colaborativa en la que el equipo de trabajo utiliza cartas con valores para estimar el esfuerzo de tareas. Se realiza de forma simultánea y se discuten las diferencias.</a:t>
            </a:r>
          </a:p>
          <a:p>
            <a:endParaRPr lang="es-ES" dirty="0"/>
          </a:p>
        </p:txBody>
      </p:sp>
      <p:pic>
        <p:nvPicPr>
          <p:cNvPr id="11266" name="Picture 2" descr="Planning Poker: metodología Scrum para una estimación ágil">
            <a:extLst>
              <a:ext uri="{FF2B5EF4-FFF2-40B4-BE49-F238E27FC236}">
                <a16:creationId xmlns:a16="http://schemas.microsoft.com/office/drawing/2014/main" id="{AC90400C-16A4-6C69-7A5F-9AFC2A277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726" y="3198067"/>
            <a:ext cx="4752780" cy="266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721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5309AB-C881-BFB3-A6ED-933C1536F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T-</a:t>
            </a:r>
            <a:r>
              <a:rPr lang="es-ES" dirty="0" err="1"/>
              <a:t>Shirt</a:t>
            </a:r>
            <a:r>
              <a:rPr lang="es-ES" dirty="0"/>
              <a:t> </a:t>
            </a:r>
            <a:r>
              <a:rPr lang="es-ES" dirty="0" err="1"/>
              <a:t>Sizing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13BB23-3FA7-7D6F-20D8-A0CD9AC67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5318" y="1492141"/>
            <a:ext cx="9023960" cy="3873717"/>
          </a:xfrm>
        </p:spPr>
        <p:txBody>
          <a:bodyPr/>
          <a:lstStyle/>
          <a:p>
            <a:r>
              <a:rPr lang="es-ES" dirty="0"/>
              <a:t>Se clasifica cada tarea según un tamaño (XS, S, M, L, XL) en lugar de usar números exactos. Esta técnica es útil cuando se necesitan estimaciones rápidas y menos precisas.</a:t>
            </a:r>
          </a:p>
        </p:txBody>
      </p:sp>
      <p:pic>
        <p:nvPicPr>
          <p:cNvPr id="1026" name="Picture 2" descr="3 T-Shirt Sizing Agile Methods for Better Team Estimates">
            <a:extLst>
              <a:ext uri="{FF2B5EF4-FFF2-40B4-BE49-F238E27FC236}">
                <a16:creationId xmlns:a16="http://schemas.microsoft.com/office/drawing/2014/main" id="{E08C5438-0F8F-E566-FEBA-9A254A0BD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719" y="2962470"/>
            <a:ext cx="4516562" cy="274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036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2AF69E-5A15-8D31-E43F-2A31A8631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s-ES" b="1" dirty="0"/>
            </a:br>
            <a:r>
              <a:rPr lang="es-ES" b="1" dirty="0"/>
              <a:t>Planeación y Estimación Ágil</a:t>
            </a:r>
            <a:br>
              <a:rPr lang="es-ES" b="1" dirty="0"/>
            </a:br>
            <a:r>
              <a:rPr lang="es-ES" b="1" dirty="0"/>
              <a:t>Explicación</a:t>
            </a:r>
            <a:br>
              <a:rPr lang="es-ES" dirty="0"/>
            </a:b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8F50D5-E449-2241-6E35-A7C9C5F5A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3938" y="1825624"/>
            <a:ext cx="9023960" cy="3873717"/>
          </a:xfrm>
        </p:spPr>
        <p:txBody>
          <a:bodyPr/>
          <a:lstStyle/>
          <a:p>
            <a:r>
              <a:rPr lang="es-ES" dirty="0"/>
              <a:t>En los proyectos ágiles, la planificación es flexible y continua. Las tareas se priorizan en función del valor entregado al cliente, y el progreso se mide mediante herramientas como el </a:t>
            </a:r>
            <a:r>
              <a:rPr lang="es-ES" i="1" dirty="0" err="1"/>
              <a:t>Burndown</a:t>
            </a:r>
            <a:r>
              <a:rPr lang="es-ES" i="1" dirty="0"/>
              <a:t> Chart</a:t>
            </a:r>
            <a:r>
              <a:rPr lang="es-ES" dirty="0"/>
              <a:t>.</a:t>
            </a:r>
          </a:p>
        </p:txBody>
      </p:sp>
      <p:pic>
        <p:nvPicPr>
          <p:cNvPr id="2054" name="Picture 6" descr="Scrum: ¿Qué es el Burndown Chart?">
            <a:extLst>
              <a:ext uri="{FF2B5EF4-FFF2-40B4-BE49-F238E27FC236}">
                <a16:creationId xmlns:a16="http://schemas.microsoft.com/office/drawing/2014/main" id="{8E5AE593-2E15-BD9A-EC5F-296441227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482" y="3429000"/>
            <a:ext cx="4697154" cy="246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572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A346C9-015C-3956-A438-80D191376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Product</a:t>
            </a:r>
            <a:r>
              <a:rPr lang="es-ES" dirty="0"/>
              <a:t> Backlog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437193-D66C-FA16-677A-99E93BA7C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 una lista priorizada de funcionalidades o requerimientos que el equipo de desarrollo debe trabajar. Es gestionado por el </a:t>
            </a:r>
            <a:r>
              <a:rPr lang="es-ES" dirty="0" err="1"/>
              <a:t>Product</a:t>
            </a:r>
            <a:r>
              <a:rPr lang="es-ES" dirty="0"/>
              <a:t> </a:t>
            </a:r>
            <a:r>
              <a:rPr lang="es-ES" dirty="0" err="1"/>
              <a:t>Owner</a:t>
            </a:r>
            <a:r>
              <a:rPr lang="es-ES" dirty="0"/>
              <a:t> y se ajusta regularmente según el </a:t>
            </a:r>
            <a:r>
              <a:rPr lang="es-ES" dirty="0" err="1"/>
              <a:t>feedback</a:t>
            </a:r>
            <a:r>
              <a:rPr lang="es-ES" dirty="0"/>
              <a:t> del cliente.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9B1C9F7-B2D7-08D8-A509-A2F721554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232" y="3888616"/>
            <a:ext cx="5801535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15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AC23C8-2DA7-A569-3B8D-3172FA6A6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073015-EA02-FD01-0E3F-EEC7CF093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Las </a:t>
            </a:r>
            <a:r>
              <a:rPr lang="es-ES" b="1" dirty="0">
                <a:solidFill>
                  <a:schemeClr val="tx1"/>
                </a:solidFill>
              </a:rPr>
              <a:t>Metodologías Ágiles</a:t>
            </a:r>
            <a:r>
              <a:rPr lang="es-ES" dirty="0">
                <a:solidFill>
                  <a:schemeClr val="tx1"/>
                </a:solidFill>
              </a:rPr>
              <a:t> proporcionan flexibilidad, fomentan la entrega continua de valor y permiten responder rápidamente a los cambios.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tx1"/>
                </a:solidFill>
              </a:rPr>
              <a:t>Scrum</a:t>
            </a:r>
            <a:r>
              <a:rPr lang="es-ES" dirty="0">
                <a:solidFill>
                  <a:schemeClr val="tx1"/>
                </a:solidFill>
              </a:rPr>
              <a:t> es el marco más popular y utilizado en equipos ágiles, pero existen otras opciones como </a:t>
            </a:r>
            <a:r>
              <a:rPr lang="es-ES" b="1" dirty="0">
                <a:solidFill>
                  <a:schemeClr val="tx1"/>
                </a:solidFill>
              </a:rPr>
              <a:t>Kanban</a:t>
            </a:r>
            <a:r>
              <a:rPr lang="es-ES" dirty="0">
                <a:solidFill>
                  <a:schemeClr val="tx1"/>
                </a:solidFill>
              </a:rPr>
              <a:t>, </a:t>
            </a:r>
            <a:r>
              <a:rPr lang="es-ES" b="1" dirty="0">
                <a:solidFill>
                  <a:schemeClr val="tx1"/>
                </a:solidFill>
              </a:rPr>
              <a:t>XP</a:t>
            </a:r>
            <a:r>
              <a:rPr lang="es-ES" dirty="0">
                <a:solidFill>
                  <a:schemeClr val="tx1"/>
                </a:solidFill>
              </a:rPr>
              <a:t> y </a:t>
            </a:r>
            <a:r>
              <a:rPr lang="es-ES" b="1" dirty="0">
                <a:solidFill>
                  <a:schemeClr val="tx1"/>
                </a:solidFill>
              </a:rPr>
              <a:t>DevOps</a:t>
            </a:r>
            <a:r>
              <a:rPr lang="es-ES" dirty="0">
                <a:solidFill>
                  <a:schemeClr val="tx1"/>
                </a:solidFill>
              </a:rPr>
              <a:t> que se adaptan a diferentes contextos.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Las </a:t>
            </a:r>
            <a:r>
              <a:rPr lang="es-ES" b="1" dirty="0">
                <a:solidFill>
                  <a:schemeClr val="tx1"/>
                </a:solidFill>
              </a:rPr>
              <a:t>técnicas de estimación ágil</a:t>
            </a:r>
            <a:r>
              <a:rPr lang="es-ES" dirty="0">
                <a:solidFill>
                  <a:schemeClr val="tx1"/>
                </a:solidFill>
              </a:rPr>
              <a:t> ayudan a planificar el esfuerzo de manera colaborativa y precisa.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El </a:t>
            </a:r>
            <a:r>
              <a:rPr lang="es-ES" b="1" dirty="0" err="1">
                <a:solidFill>
                  <a:schemeClr val="tx1"/>
                </a:solidFill>
              </a:rPr>
              <a:t>Product</a:t>
            </a:r>
            <a:r>
              <a:rPr lang="es-ES" b="1" dirty="0">
                <a:solidFill>
                  <a:schemeClr val="tx1"/>
                </a:solidFill>
              </a:rPr>
              <a:t> Backlog</a:t>
            </a:r>
            <a:r>
              <a:rPr lang="es-ES" dirty="0">
                <a:solidFill>
                  <a:schemeClr val="tx1"/>
                </a:solidFill>
              </a:rPr>
              <a:t> es esencial en la gestión ágil, pues organiza y prioriza las tareas a realizar.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1527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9BDBC8-E13A-989E-6A3D-56762A834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138" y="1988652"/>
            <a:ext cx="9023959" cy="1325563"/>
          </a:xfrm>
        </p:spPr>
        <p:txBody>
          <a:bodyPr>
            <a:normAutofit fontScale="90000"/>
          </a:bodyPr>
          <a:lstStyle/>
          <a:p>
            <a:r>
              <a:rPr lang="es-ES" b="1" dirty="0"/>
              <a:t>Ejercicio en Equipos</a:t>
            </a:r>
            <a:br>
              <a:rPr lang="es-ES" b="1" dirty="0"/>
            </a:br>
            <a:r>
              <a:rPr lang="es-ES" dirty="0"/>
              <a:t>Crear una lluvia de ideas sobre problemas a resolver.</a:t>
            </a:r>
            <a:br>
              <a:rPr lang="es-ES" dirty="0"/>
            </a:br>
            <a:r>
              <a:rPr lang="es-ES" dirty="0"/>
              <a:t>Identificar épicas y primeras historias de usuario.</a:t>
            </a:r>
            <a:br>
              <a:rPr lang="es-ES" dirty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71442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53ECC05F-6377-F09E-6597-C5E5DB87E64C}"/>
              </a:ext>
            </a:extLst>
          </p:cNvPr>
          <p:cNvSpPr txBox="1"/>
          <p:nvPr/>
        </p:nvSpPr>
        <p:spPr>
          <a:xfrm>
            <a:off x="3983394" y="433688"/>
            <a:ext cx="4225211" cy="920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ES" sz="2400" b="1" kern="100" dirty="0">
                <a:solidFill>
                  <a:schemeClr val="accent6">
                    <a:lumMod val="75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Metodologías Ágiles, Scrum y Estimación Ágil</a:t>
            </a:r>
            <a:endParaRPr lang="es-ES" sz="2400" kern="100" dirty="0">
              <a:solidFill>
                <a:schemeClr val="accent6">
                  <a:lumMod val="7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88B3B5C-C757-435E-8C12-E800538CE290}"/>
              </a:ext>
            </a:extLst>
          </p:cNvPr>
          <p:cNvSpPr txBox="1"/>
          <p:nvPr/>
        </p:nvSpPr>
        <p:spPr>
          <a:xfrm>
            <a:off x="6996407" y="1309601"/>
            <a:ext cx="50587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s-ES" sz="2400" dirty="0"/>
            </a:br>
            <a:r>
              <a:rPr lang="es-ES" sz="2400" dirty="0"/>
              <a:t>Scrum, Kanban, XP, DevOps</a:t>
            </a:r>
            <a:endParaRPr lang="es-ES" sz="24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Metodologías Agiles: Cuestión de Principios y Valores | ExceLence Management">
            <a:extLst>
              <a:ext uri="{FF2B5EF4-FFF2-40B4-BE49-F238E27FC236}">
                <a16:creationId xmlns:a16="http://schemas.microsoft.com/office/drawing/2014/main" id="{57F47F3B-8470-A262-0737-C7C16118E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572" y="1181100"/>
            <a:ext cx="451485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Diagrama, Aplicación&#10;&#10;El contenido generado por IA puede ser incorrecto.">
            <a:extLst>
              <a:ext uri="{FF2B5EF4-FFF2-40B4-BE49-F238E27FC236}">
                <a16:creationId xmlns:a16="http://schemas.microsoft.com/office/drawing/2014/main" id="{06FBE390-F38A-86AB-247F-6CA4C8F43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798" y="2140598"/>
            <a:ext cx="3536302" cy="353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27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uadroTexto 19">
            <a:extLst>
              <a:ext uri="{FF2B5EF4-FFF2-40B4-BE49-F238E27FC236}">
                <a16:creationId xmlns:a16="http://schemas.microsoft.com/office/drawing/2014/main" id="{45C98C3C-3BB5-0CE4-C61A-8BF550CFCA26}"/>
              </a:ext>
            </a:extLst>
          </p:cNvPr>
          <p:cNvSpPr txBox="1"/>
          <p:nvPr/>
        </p:nvSpPr>
        <p:spPr>
          <a:xfrm>
            <a:off x="1819469" y="0"/>
            <a:ext cx="800566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/>
              <a:t>ACTA DE CONSTITUCIÓN DEL PROYECTO</a:t>
            </a:r>
            <a:endParaRPr lang="es-ES"/>
          </a:p>
          <a:p>
            <a:r>
              <a:rPr lang="es-ES" b="1"/>
              <a:t>Nombre del Proyecto:</a:t>
            </a:r>
            <a:r>
              <a:rPr lang="es-ES"/>
              <a:t> [Nombre del Proyecto]</a:t>
            </a:r>
          </a:p>
          <a:p>
            <a:r>
              <a:rPr lang="es-ES" b="1"/>
              <a:t>Fecha de Elaboración:</a:t>
            </a:r>
            <a:r>
              <a:rPr lang="es-ES"/>
              <a:t> [Fecha]</a:t>
            </a:r>
          </a:p>
          <a:p>
            <a:r>
              <a:rPr lang="es-ES" b="1"/>
              <a:t>Equipo de Trabajo:</a:t>
            </a:r>
            <a:endParaRPr lang="es-ES"/>
          </a:p>
          <a:p>
            <a:pPr>
              <a:buFont typeface="Arial" panose="020B0604020202020204" pitchFamily="34" charset="0"/>
              <a:buChar char="•"/>
            </a:pPr>
            <a:r>
              <a:rPr lang="es-ES"/>
              <a:t>[Nombre del Integrante 1]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/>
              <a:t>[Nombre del Integrante 2]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/>
              <a:t>[Nombre del Integrante 3]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/>
              <a:t>[Nombre del Integrante 4]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/>
              <a:t>[Nombre del Integrante 5]</a:t>
            </a:r>
            <a:endParaRPr lang="es-ES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A0A1A71-0883-787A-76F8-1C216A5A74EF}"/>
              </a:ext>
            </a:extLst>
          </p:cNvPr>
          <p:cNvSpPr txBox="1"/>
          <p:nvPr/>
        </p:nvSpPr>
        <p:spPr>
          <a:xfrm>
            <a:off x="1794587" y="2585323"/>
            <a:ext cx="731519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1. Antecedentes y Justificación</a:t>
            </a:r>
          </a:p>
          <a:p>
            <a:r>
              <a:rPr lang="es-ES" dirty="0"/>
              <a:t>Descripción breve del contexto en el que surge la necesidad del proyecto, antecedentes relevantes y justificación de su ejecución.</a:t>
            </a:r>
          </a:p>
          <a:p>
            <a:r>
              <a:rPr lang="es-ES" b="1" dirty="0"/>
              <a:t>2. Objetivo General</a:t>
            </a:r>
          </a:p>
          <a:p>
            <a:r>
              <a:rPr lang="es-ES" dirty="0"/>
              <a:t>Definir el propósito principal del proyecto y su impacto esperado.</a:t>
            </a:r>
          </a:p>
          <a:p>
            <a:r>
              <a:rPr lang="es-ES" b="1" dirty="0"/>
              <a:t>3. Objetivos Específicos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Objetivo específico 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Objetivo específico 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Objetivo específico 3</a:t>
            </a:r>
          </a:p>
          <a:p>
            <a:r>
              <a:rPr lang="es-ES" b="1" dirty="0"/>
              <a:t>4. Alcance del Proyecto</a:t>
            </a:r>
          </a:p>
          <a:p>
            <a:r>
              <a:rPr lang="es-ES" dirty="0"/>
              <a:t>Definir los límites y restricciones del proyecto, incluyendo entregables clave y exclusiones.</a:t>
            </a:r>
          </a:p>
        </p:txBody>
      </p:sp>
    </p:spTree>
    <p:extLst>
      <p:ext uri="{BB962C8B-B14F-4D97-AF65-F5344CB8AC3E}">
        <p14:creationId xmlns:p14="http://schemas.microsoft.com/office/powerpoint/2010/main" val="1933799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893803A2-AAA5-FA13-1A76-94DA3CB6E313}"/>
              </a:ext>
            </a:extLst>
          </p:cNvPr>
          <p:cNvSpPr txBox="1"/>
          <p:nvPr/>
        </p:nvSpPr>
        <p:spPr>
          <a:xfrm>
            <a:off x="1548881" y="262374"/>
            <a:ext cx="105156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5. </a:t>
            </a:r>
            <a:r>
              <a:rPr lang="es-ES" b="1" dirty="0" err="1"/>
              <a:t>Stakeholders</a:t>
            </a:r>
            <a:r>
              <a:rPr lang="es-ES" b="1" dirty="0"/>
              <a:t> (Interesados)</a:t>
            </a:r>
          </a:p>
          <a:p>
            <a:r>
              <a:rPr lang="es-ES" dirty="0"/>
              <a:t>Identificación de las partes involucradas y su rol dentro del proyecto.</a:t>
            </a:r>
          </a:p>
          <a:p>
            <a:r>
              <a:rPr lang="es-ES" b="1" dirty="0"/>
              <a:t>6. Entregables del Proyecto</a:t>
            </a:r>
          </a:p>
          <a:p>
            <a:r>
              <a:rPr lang="es-ES" dirty="0"/>
              <a:t>Listado de productos o servicios resultantes del proyecto, incluyendo: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Acta de constitución del proyecto.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Hojas de cálculo con épicas e historias de usuario, matriz de </a:t>
            </a:r>
            <a:r>
              <a:rPr lang="es-ES" dirty="0" err="1"/>
              <a:t>stakeholders</a:t>
            </a:r>
            <a:r>
              <a:rPr lang="es-ES" dirty="0"/>
              <a:t>, y </a:t>
            </a:r>
            <a:r>
              <a:rPr lang="es-ES" dirty="0" err="1"/>
              <a:t>product</a:t>
            </a:r>
            <a:r>
              <a:rPr lang="es-ES" dirty="0"/>
              <a:t> backlog.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Video de la sesión de estimación con </a:t>
            </a:r>
            <a:r>
              <a:rPr lang="es-ES" dirty="0" err="1"/>
              <a:t>Planning</a:t>
            </a:r>
            <a:r>
              <a:rPr lang="es-ES" dirty="0"/>
              <a:t> </a:t>
            </a:r>
            <a:r>
              <a:rPr lang="es-ES" dirty="0" err="1"/>
              <a:t>Poker</a:t>
            </a:r>
            <a:r>
              <a:rPr lang="es-ES" dirty="0"/>
              <a:t>.</a:t>
            </a:r>
          </a:p>
          <a:p>
            <a:r>
              <a:rPr lang="es-ES" b="1" dirty="0"/>
              <a:t>7. Metodología y Enfoque de Trabajo</a:t>
            </a:r>
          </a:p>
          <a:p>
            <a:r>
              <a:rPr lang="es-ES" dirty="0"/>
              <a:t>Breve descripción de la metodología ágil adoptada y herramientas utilizadas para la planificación y ejecución del proyecto.</a:t>
            </a:r>
          </a:p>
          <a:p>
            <a:r>
              <a:rPr lang="es-ES" b="1" dirty="0"/>
              <a:t>8. Cronograma de Actividades</a:t>
            </a:r>
          </a:p>
          <a:p>
            <a:r>
              <a:rPr lang="es-ES" dirty="0"/>
              <a:t>Presentar una línea de tiempo con las fases principales del proyecto y sus fechas estimadas de inicio y fin.</a:t>
            </a:r>
          </a:p>
          <a:p>
            <a:r>
              <a:rPr lang="es-ES" b="1" dirty="0"/>
              <a:t>9. Riesgos y Plan de Mitigación</a:t>
            </a:r>
          </a:p>
          <a:p>
            <a:r>
              <a:rPr lang="es-ES" dirty="0"/>
              <a:t>Listado de riesgos potenciales y estrategias para minimizarlos.</a:t>
            </a:r>
          </a:p>
          <a:p>
            <a:r>
              <a:rPr lang="es-ES" b="1" dirty="0"/>
              <a:t>10. Criterios de Éxito</a:t>
            </a:r>
          </a:p>
          <a:p>
            <a:r>
              <a:rPr lang="es-ES" dirty="0"/>
              <a:t>Definir los criterios que determinarán el cumplimiento exitoso del proyecto.</a:t>
            </a:r>
          </a:p>
          <a:p>
            <a:r>
              <a:rPr lang="es-ES" b="1" dirty="0"/>
              <a:t>Aprobación del Proyecto:</a:t>
            </a:r>
            <a:endParaRPr lang="es-ES" dirty="0"/>
          </a:p>
          <a:p>
            <a:r>
              <a:rPr lang="es-ES" dirty="0"/>
              <a:t>Firma del Responsable: ___________________________</a:t>
            </a:r>
          </a:p>
          <a:p>
            <a:r>
              <a:rPr lang="es-ES" dirty="0"/>
              <a:t>Firma del Equipo de Trabajo: _____________________</a:t>
            </a:r>
          </a:p>
          <a:p>
            <a:r>
              <a:rPr lang="es-ES" b="1" dirty="0"/>
              <a:t>Fecha de Aprobación:</a:t>
            </a:r>
            <a:r>
              <a:rPr lang="es-ES" dirty="0"/>
              <a:t> [Fecha]</a:t>
            </a:r>
          </a:p>
        </p:txBody>
      </p:sp>
    </p:spTree>
    <p:extLst>
      <p:ext uri="{BB962C8B-B14F-4D97-AF65-F5344CB8AC3E}">
        <p14:creationId xmlns:p14="http://schemas.microsoft.com/office/powerpoint/2010/main" val="2467961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1DD5711E-A505-F783-5A50-C4EA86B299F7}"/>
              </a:ext>
            </a:extLst>
          </p:cNvPr>
          <p:cNvSpPr txBox="1"/>
          <p:nvPr/>
        </p:nvSpPr>
        <p:spPr>
          <a:xfrm>
            <a:off x="2939143" y="0"/>
            <a:ext cx="610222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/>
              <a:t>lod </a:t>
            </a:r>
            <a:r>
              <a:rPr lang="es-ES" dirty="0"/>
              <a:t>estudiantes deben entregar los siguientes elementos en el aula virtual (no por correo):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Acta de Constitución del Proyecto</a:t>
            </a:r>
            <a:r>
              <a:rPr lang="es-ES" dirty="0"/>
              <a:t> (en </a:t>
            </a:r>
            <a:r>
              <a:rPr lang="es-ES" b="1" dirty="0"/>
              <a:t>Word</a:t>
            </a:r>
            <a:r>
              <a:rPr lang="es-ES" dirty="0"/>
              <a:t>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Documento formal que define el proyecto, sus objetivos, alcance, </a:t>
            </a:r>
            <a:r>
              <a:rPr lang="es-ES" dirty="0" err="1"/>
              <a:t>stakeholders</a:t>
            </a:r>
            <a:r>
              <a:rPr lang="es-ES" dirty="0"/>
              <a:t>, entregables, metodología, cronograma, riesgos, etc.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Hojas de cálculo de Excel</a:t>
            </a:r>
            <a:r>
              <a:rPr lang="es-ES" dirty="0"/>
              <a:t> con: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b="1" dirty="0"/>
              <a:t>Épicas e Historias de Usuario</a:t>
            </a:r>
            <a:r>
              <a:rPr lang="es-ES" dirty="0"/>
              <a:t> (definir funcionalidades del proyecto).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b="1" dirty="0"/>
              <a:t>Matriz de </a:t>
            </a:r>
            <a:r>
              <a:rPr lang="es-ES" b="1" dirty="0" err="1"/>
              <a:t>Stakeholders</a:t>
            </a:r>
            <a:r>
              <a:rPr lang="es-ES" dirty="0"/>
              <a:t> (identificar interesados y su influencia).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b="1" dirty="0" err="1"/>
              <a:t>Product</a:t>
            </a:r>
            <a:r>
              <a:rPr lang="es-ES" b="1" dirty="0"/>
              <a:t> Backlog</a:t>
            </a:r>
            <a:r>
              <a:rPr lang="es-ES" dirty="0"/>
              <a:t> (lista priorizada de tareas del proyecto).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Video</a:t>
            </a:r>
            <a:r>
              <a:rPr lang="es-ES" dirty="0"/>
              <a:t> del equipo realizando la </a:t>
            </a:r>
            <a:r>
              <a:rPr lang="es-ES" b="1" dirty="0"/>
              <a:t>estimación ágil del proyecto</a:t>
            </a:r>
            <a:r>
              <a:rPr lang="es-ES" dirty="0"/>
              <a:t> usando </a:t>
            </a:r>
            <a:r>
              <a:rPr lang="es-ES" b="1" dirty="0" err="1"/>
              <a:t>Planning</a:t>
            </a:r>
            <a:r>
              <a:rPr lang="es-ES" b="1" dirty="0"/>
              <a:t> </a:t>
            </a:r>
            <a:r>
              <a:rPr lang="es-ES" b="1" dirty="0" err="1"/>
              <a:t>Poker</a:t>
            </a:r>
            <a:r>
              <a:rPr lang="es-ES" dirty="0"/>
              <a:t>.</a:t>
            </a:r>
          </a:p>
          <a:p>
            <a:r>
              <a:rPr lang="es-ES" b="1" dirty="0"/>
              <a:t>Condiciones de Entrega:</a:t>
            </a:r>
          </a:p>
          <a:p>
            <a:r>
              <a:rPr lang="es-ES" dirty="0"/>
              <a:t>✔ Subir los archivos únicamente en el aula virtual.</a:t>
            </a:r>
            <a:br>
              <a:rPr lang="es-ES" dirty="0"/>
            </a:br>
            <a:r>
              <a:rPr lang="es-ES" dirty="0"/>
              <a:t>✔ Incluir datos de identificación de los estudiantes.</a:t>
            </a:r>
            <a:br>
              <a:rPr lang="es-ES" dirty="0"/>
            </a:br>
            <a:r>
              <a:rPr lang="es-ES" dirty="0"/>
              <a:t>✔ Usar norma APA para citaciones y referencias si es necesario.</a:t>
            </a:r>
          </a:p>
          <a:p>
            <a:r>
              <a:rPr lang="es-ES" dirty="0"/>
              <a:t>¿Quieres que te ayude con plantillas para las hojas de cálculo o indicaciones para el video?</a:t>
            </a:r>
          </a:p>
        </p:txBody>
      </p:sp>
    </p:spTree>
    <p:extLst>
      <p:ext uri="{BB962C8B-B14F-4D97-AF65-F5344CB8AC3E}">
        <p14:creationId xmlns:p14="http://schemas.microsoft.com/office/powerpoint/2010/main" val="3561383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E6D688-3965-4A03-A97F-E83B7CC03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898" y="54036"/>
            <a:ext cx="9023959" cy="645212"/>
          </a:xfrm>
        </p:spPr>
        <p:txBody>
          <a:bodyPr>
            <a:norm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s-ES" sz="3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Metodologías Ágiles, Scrum y Estimación Ágil</a:t>
            </a:r>
            <a:endParaRPr lang="es-ES" sz="3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2BC62A8-EF84-E9E6-0293-D2BAEB67BE06}"/>
              </a:ext>
            </a:extLst>
          </p:cNvPr>
          <p:cNvSpPr txBox="1"/>
          <p:nvPr/>
        </p:nvSpPr>
        <p:spPr>
          <a:xfrm>
            <a:off x="2060898" y="834769"/>
            <a:ext cx="8417380" cy="880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ES" sz="16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5000"/>
              </a:lnSpc>
              <a:spcAft>
                <a:spcPts val="800"/>
              </a:spcAft>
              <a:buSzPts val="1000"/>
              <a:tabLst>
                <a:tab pos="914400" algn="l"/>
              </a:tabLst>
            </a:pPr>
            <a:r>
              <a:rPr lang="es-ES" sz="16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Metodologías ágiles son principios que promueven un desarrollo flexible, la colaboración continua y la entrega constante de valor.</a:t>
            </a:r>
            <a:endParaRPr lang="es-ES" sz="1600" kern="1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0437086-E9BE-9549-DCCB-089BDE7A9307}"/>
              </a:ext>
            </a:extLst>
          </p:cNvPr>
          <p:cNvSpPr txBox="1"/>
          <p:nvPr/>
        </p:nvSpPr>
        <p:spPr>
          <a:xfrm>
            <a:off x="3658329" y="2507096"/>
            <a:ext cx="48753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Manifiesto Ágil (2001)</a:t>
            </a:r>
            <a:r>
              <a:rPr lang="es-ES" dirty="0"/>
              <a:t>: Enfoque en individuos y comunicación, software funcionando, colaboración con el cliente y adaptación al cambio.</a:t>
            </a:r>
          </a:p>
        </p:txBody>
      </p:sp>
      <p:pic>
        <p:nvPicPr>
          <p:cNvPr id="2050" name="Picture 2" descr="Manifiesto ágil... - Javier Garzas">
            <a:extLst>
              <a:ext uri="{FF2B5EF4-FFF2-40B4-BE49-F238E27FC236}">
                <a16:creationId xmlns:a16="http://schemas.microsoft.com/office/drawing/2014/main" id="{DFB4DCF2-A9D6-2CB4-9D84-3AB84AAAD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6924" y="1626342"/>
            <a:ext cx="3108356" cy="412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639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E9C04-A7E3-7C31-4DAF-B20B395FD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21BA88-07BA-9351-7E81-324D8D09E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898" y="54036"/>
            <a:ext cx="9023959" cy="645212"/>
          </a:xfrm>
        </p:spPr>
        <p:txBody>
          <a:bodyPr>
            <a:norm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s-ES" sz="3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Metodologías Ágiles Principales</a:t>
            </a:r>
            <a:endParaRPr lang="es-ES" sz="3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CDBE13AA-C659-1A76-1C02-A060193AC168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580999" y="831798"/>
            <a:ext cx="9983755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Scrum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Marco iterativo e incremental con ciclos (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sprints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Kanban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Tableros visuales para gestionar el flujo de trabajo.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XP (Extreme </a:t>
            </a:r>
            <a:r>
              <a:rPr kumimoji="0" lang="es-ES" altLang="es-E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Programming</a:t>
            </a: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Mejora continua con pruebas automáticas, integración continua y programación en pareja.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Prince2 Agile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Gestión estructurada con flexibilidad ágil.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DevOps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Integra desarrollo con operaciones para automatización y entrega continua.</a:t>
            </a:r>
            <a:b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Imagen 13" descr="Aplicación&#10;&#10;El contenido generado por IA puede ser incorrecto.">
            <a:extLst>
              <a:ext uri="{FF2B5EF4-FFF2-40B4-BE49-F238E27FC236}">
                <a16:creationId xmlns:a16="http://schemas.microsoft.com/office/drawing/2014/main" id="{4AE7BF21-7962-B25B-E485-2F0974DDB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180" y="2698102"/>
            <a:ext cx="5568820" cy="32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83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A4229-4E32-0312-E948-B0B3B0DDF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1DD6DE-D26F-9864-7AB6-D7D5AF324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898" y="54036"/>
            <a:ext cx="9023959" cy="645212"/>
          </a:xfrm>
        </p:spPr>
        <p:txBody>
          <a:bodyPr>
            <a:norm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s-ES" sz="3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Scrum Framework</a:t>
            </a:r>
            <a:endParaRPr lang="es-ES" sz="3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1A706C4-14BE-20A9-47FD-1CC148D7F9A4}"/>
              </a:ext>
            </a:extLst>
          </p:cNvPr>
          <p:cNvSpPr txBox="1"/>
          <p:nvPr/>
        </p:nvSpPr>
        <p:spPr>
          <a:xfrm>
            <a:off x="2060898" y="834769"/>
            <a:ext cx="841738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ES" sz="16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600" b="1" dirty="0"/>
              <a:t>Roles en Scrum:</a:t>
            </a:r>
            <a:endParaRPr lang="es-E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s-ES" sz="1600" b="1" dirty="0" err="1"/>
              <a:t>Product</a:t>
            </a:r>
            <a:r>
              <a:rPr lang="es-ES" sz="1600" b="1" dirty="0"/>
              <a:t> </a:t>
            </a:r>
            <a:r>
              <a:rPr lang="es-ES" sz="1600" b="1" dirty="0" err="1"/>
              <a:t>Owner</a:t>
            </a:r>
            <a:r>
              <a:rPr lang="es-ES" sz="1600" b="1" dirty="0"/>
              <a:t> (Dueño del Producto):</a:t>
            </a:r>
            <a:r>
              <a:rPr lang="es-ES" sz="1600" dirty="0"/>
              <a:t> Responsable de gestionar el </a:t>
            </a:r>
            <a:r>
              <a:rPr lang="es-ES" sz="1600" dirty="0" err="1"/>
              <a:t>Product</a:t>
            </a:r>
            <a:r>
              <a:rPr lang="es-ES" sz="1600" dirty="0"/>
              <a:t> Backlog y asegurar que el equipo esté trabajando en las tareas de mayor valor para el negocio.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600" b="1" dirty="0"/>
              <a:t>Scrum Master:</a:t>
            </a:r>
            <a:r>
              <a:rPr lang="es-ES" sz="1600" dirty="0"/>
              <a:t> Facilita el proceso Scrum, elimina obstáculos y ayuda al equipo a seguir las prácticas de Scrum.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600" b="1" dirty="0" err="1"/>
              <a:t>Development</a:t>
            </a:r>
            <a:r>
              <a:rPr lang="es-ES" sz="1600" b="1" dirty="0"/>
              <a:t> </a:t>
            </a:r>
            <a:r>
              <a:rPr lang="es-ES" sz="1600" b="1" dirty="0" err="1"/>
              <a:t>Team</a:t>
            </a:r>
            <a:r>
              <a:rPr lang="es-ES" sz="1600" b="1" dirty="0"/>
              <a:t> (Equipo de Desarrollo):</a:t>
            </a:r>
            <a:r>
              <a:rPr lang="es-ES" sz="1600" dirty="0"/>
              <a:t> Grupo autoorganizado que trabaja para entregar el incremento de producto en cada Sprint.</a:t>
            </a:r>
          </a:p>
        </p:txBody>
      </p:sp>
      <p:pic>
        <p:nvPicPr>
          <p:cNvPr id="4098" name="Picture 2" descr="Ilustración de Diagrama De Proceso De Scrum Como Concepto De Esquema De  Desarrollo De Software Ágil Etiquetado y más Vectores Libres de Derechos de  Melé - Deporte - iStock">
            <a:extLst>
              <a:ext uri="{FF2B5EF4-FFF2-40B4-BE49-F238E27FC236}">
                <a16:creationId xmlns:a16="http://schemas.microsoft.com/office/drawing/2014/main" id="{1FEDB75E-CF8D-0D60-0502-62559B79E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938" y="2971744"/>
            <a:ext cx="58293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652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D2BB9E-E755-E013-1FFE-D8746E7D8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840" y="94537"/>
            <a:ext cx="9023959" cy="1325563"/>
          </a:xfrm>
        </p:spPr>
        <p:txBody>
          <a:bodyPr/>
          <a:lstStyle/>
          <a:p>
            <a:r>
              <a:rPr lang="es-ES" b="1" dirty="0"/>
              <a:t>Eventos en Scrum: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1DD4C4-602F-0619-0CCD-5D021D1A9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839" y="1492141"/>
            <a:ext cx="9023960" cy="3873717"/>
          </a:xfrm>
        </p:spPr>
        <p:txBody>
          <a:bodyPr>
            <a:normAutofit fontScale="70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ES" sz="2300" b="1" dirty="0"/>
              <a:t>Sprint:</a:t>
            </a:r>
            <a:r>
              <a:rPr lang="es-ES" sz="2300" dirty="0"/>
              <a:t> Ciclo de trabajo de duración fija (generalmente de 1 a 4 semanas) donde se crea un incremento del producto.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2300" dirty="0"/>
          </a:p>
          <a:p>
            <a:pPr>
              <a:buFont typeface="Arial" panose="020B0604020202020204" pitchFamily="34" charset="0"/>
              <a:buChar char="•"/>
            </a:pPr>
            <a:r>
              <a:rPr lang="es-ES" sz="2300" b="1" dirty="0"/>
              <a:t>Sprint </a:t>
            </a:r>
            <a:r>
              <a:rPr lang="es-ES" sz="2300" b="1" dirty="0" err="1"/>
              <a:t>Planning</a:t>
            </a:r>
            <a:r>
              <a:rPr lang="es-ES" sz="2300" b="1" dirty="0"/>
              <a:t> (Planificación del Sprint):</a:t>
            </a:r>
            <a:r>
              <a:rPr lang="es-ES" sz="2300" dirty="0"/>
              <a:t> Reunión para planificar el trabajo a realizar en el Sprint, basada en las prioridades del </a:t>
            </a:r>
            <a:r>
              <a:rPr lang="es-ES" sz="2300" dirty="0" err="1"/>
              <a:t>Product</a:t>
            </a:r>
            <a:r>
              <a:rPr lang="es-ES" sz="2300" dirty="0"/>
              <a:t> Backlog.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2300" dirty="0"/>
          </a:p>
          <a:p>
            <a:pPr>
              <a:buFont typeface="Arial" panose="020B0604020202020204" pitchFamily="34" charset="0"/>
              <a:buChar char="•"/>
            </a:pPr>
            <a:r>
              <a:rPr lang="es-ES" sz="2300" b="1" dirty="0" err="1"/>
              <a:t>Daily</a:t>
            </a:r>
            <a:r>
              <a:rPr lang="es-ES" sz="2300" b="1" dirty="0"/>
              <a:t> Scrum (Reunión Diaria):</a:t>
            </a:r>
            <a:r>
              <a:rPr lang="es-ES" sz="2300" dirty="0"/>
              <a:t> Reunión diaria de 15 minutos donde el equipo comparte el progreso, discute obstáculos y planifica las próximas tareas.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2300" dirty="0"/>
          </a:p>
          <a:p>
            <a:pPr>
              <a:buFont typeface="Arial" panose="020B0604020202020204" pitchFamily="34" charset="0"/>
              <a:buChar char="•"/>
            </a:pPr>
            <a:r>
              <a:rPr lang="es-ES" sz="2300" b="1" dirty="0"/>
              <a:t>Sprint </a:t>
            </a:r>
            <a:r>
              <a:rPr lang="es-ES" sz="2300" b="1" dirty="0" err="1"/>
              <a:t>Review</a:t>
            </a:r>
            <a:r>
              <a:rPr lang="es-ES" sz="2300" b="1" dirty="0"/>
              <a:t> (Revisión del Sprint):</a:t>
            </a:r>
            <a:r>
              <a:rPr lang="es-ES" sz="2300" dirty="0"/>
              <a:t> Reunión al final del Sprint donde el equipo presenta el incremento y recibe retroalimentación.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2300" dirty="0"/>
          </a:p>
          <a:p>
            <a:pPr>
              <a:buFont typeface="Arial" panose="020B0604020202020204" pitchFamily="34" charset="0"/>
              <a:buChar char="•"/>
            </a:pPr>
            <a:r>
              <a:rPr lang="es-ES" sz="2300" b="1" dirty="0"/>
              <a:t>Sprint Retrospective (Retrospectiva del Sprint):</a:t>
            </a:r>
            <a:r>
              <a:rPr lang="es-ES" sz="2300" dirty="0"/>
              <a:t> Reunión donde el equipo reflexiona sobre su proceso y busca oportunidades para mejorar en el próximo Sprint.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62662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981595-CB71-1CE5-0338-1E4023253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Artefactos en Scrum:</a:t>
            </a:r>
            <a:br>
              <a:rPr lang="es-ES" dirty="0"/>
            </a:b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BD4DB2-8A0A-F788-0FAF-00226EA4D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ES" b="1" dirty="0" err="1"/>
              <a:t>Product</a:t>
            </a:r>
            <a:r>
              <a:rPr lang="es-ES" b="1" dirty="0"/>
              <a:t> Backlog:</a:t>
            </a:r>
            <a:r>
              <a:rPr lang="es-ES" dirty="0"/>
              <a:t> Lista priorizada de todas las características, mejoras, correcciones y cambios para el producto.</a:t>
            </a:r>
          </a:p>
          <a:p>
            <a:pPr>
              <a:buFont typeface="Arial" panose="020B0604020202020204" pitchFamily="34" charset="0"/>
              <a:buChar char="•"/>
            </a:pPr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Sprint Backlog:</a:t>
            </a:r>
            <a:r>
              <a:rPr lang="es-ES" dirty="0"/>
              <a:t> Lista de tareas y requisitos seleccionados del </a:t>
            </a:r>
            <a:r>
              <a:rPr lang="es-ES" dirty="0" err="1"/>
              <a:t>Product</a:t>
            </a:r>
            <a:r>
              <a:rPr lang="es-ES" dirty="0"/>
              <a:t> Backlog para ser completados durante el Sprint.</a:t>
            </a:r>
          </a:p>
          <a:p>
            <a:pPr>
              <a:buFont typeface="Arial" panose="020B0604020202020204" pitchFamily="34" charset="0"/>
              <a:buChar char="•"/>
            </a:pPr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 err="1"/>
              <a:t>Increment</a:t>
            </a:r>
            <a:r>
              <a:rPr lang="es-ES" b="1" dirty="0"/>
              <a:t>:</a:t>
            </a:r>
            <a:r>
              <a:rPr lang="es-ES" dirty="0"/>
              <a:t> El trabajo completado durante el Sprint, que debe ser funcional y potencialmente entregable.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31189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lustración de Diagrama De Proceso De Scrum Como Concepto De Esquema De  Desarrollo De Software Ágil Etiquetado y más Vectores Libres de Derechos de  Melé - Deporte - iStock">
            <a:extLst>
              <a:ext uri="{FF2B5EF4-FFF2-40B4-BE49-F238E27FC236}">
                <a16:creationId xmlns:a16="http://schemas.microsoft.com/office/drawing/2014/main" id="{3CCFA020-E980-9B80-FE0B-887D9C77B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877" y="779050"/>
            <a:ext cx="8761556" cy="438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374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5468C-6A11-E5AB-DF6E-D2C2461E3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BD962-CB4E-9E07-D07D-325177EEA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0898" y="298960"/>
            <a:ext cx="6333959" cy="400288"/>
          </a:xfrm>
        </p:spPr>
        <p:txBody>
          <a:bodyPr>
            <a:normAutofit fontScale="90000"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s-ES" sz="3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Kanban</a:t>
            </a:r>
            <a:endParaRPr lang="es-ES" sz="3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Todo sobre Kanban: Qué es y cómo usarlo | Pipedrive">
            <a:extLst>
              <a:ext uri="{FF2B5EF4-FFF2-40B4-BE49-F238E27FC236}">
                <a16:creationId xmlns:a16="http://schemas.microsoft.com/office/drawing/2014/main" id="{0C198F5B-66D8-0998-7AE9-2209F713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133" y="1172595"/>
            <a:ext cx="6169867" cy="451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FCAE4BA-DB13-F4B3-9B94-046B9F29AE36}"/>
              </a:ext>
            </a:extLst>
          </p:cNvPr>
          <p:cNvSpPr txBox="1"/>
          <p:nvPr/>
        </p:nvSpPr>
        <p:spPr>
          <a:xfrm>
            <a:off x="1679510" y="1172595"/>
            <a:ext cx="415212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características</a:t>
            </a:r>
            <a:r>
              <a:rPr lang="es-E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Utiliza tableros con columnas como </a:t>
            </a:r>
            <a:r>
              <a:rPr lang="es-ES" i="1" dirty="0" err="1"/>
              <a:t>To</a:t>
            </a:r>
            <a:r>
              <a:rPr lang="es-ES" i="1" dirty="0"/>
              <a:t> Do</a:t>
            </a:r>
            <a:r>
              <a:rPr lang="es-ES" dirty="0"/>
              <a:t>, </a:t>
            </a:r>
            <a:r>
              <a:rPr lang="es-ES" i="1" dirty="0"/>
              <a:t>In </a:t>
            </a:r>
            <a:r>
              <a:rPr lang="es-ES" i="1" dirty="0" err="1"/>
              <a:t>Progress</a:t>
            </a:r>
            <a:r>
              <a:rPr lang="es-ES" dirty="0"/>
              <a:t> y </a:t>
            </a:r>
            <a:r>
              <a:rPr lang="es-ES" i="1" dirty="0"/>
              <a:t>Done</a:t>
            </a:r>
            <a:r>
              <a:rPr lang="es-E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Las tarjetas en el tablero representan las tareas.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El objetivo es visualizar el flujo de trabajo y optimizar el tiempo de entrega.</a:t>
            </a:r>
          </a:p>
          <a:p>
            <a:r>
              <a:rPr lang="es-ES" b="1" dirty="0"/>
              <a:t>Ventajas</a:t>
            </a:r>
            <a:r>
              <a:rPr lang="es-E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Flexibilidad para trabajar a cualquier ritmo, sin iteraciones definidas.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Ideal para equipos que buscan optimizar su flujo de trabajo sin sobrecarga de planificación.</a:t>
            </a:r>
          </a:p>
        </p:txBody>
      </p:sp>
    </p:spTree>
    <p:extLst>
      <p:ext uri="{BB962C8B-B14F-4D97-AF65-F5344CB8AC3E}">
        <p14:creationId xmlns:p14="http://schemas.microsoft.com/office/powerpoint/2010/main" val="3220878976"/>
      </p:ext>
    </p:extLst>
  </p:cSld>
  <p:clrMapOvr>
    <a:masterClrMapping/>
  </p:clrMapOvr>
</p:sld>
</file>

<file path=ppt/theme/theme1.xml><?xml version="1.0" encoding="utf-8"?>
<a:theme xmlns:a="http://schemas.openxmlformats.org/drawingml/2006/main" name="UCundinamarca_Blanco v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undinamarca_Blanco v2" id="{A9349753-EDD5-7F4D-970E-E1F9CC69730A}" vid="{30D13FAB-2109-8A4C-9478-A8C6BA7BB6C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UCundinamarca_Blanco v2</Template>
  <TotalTime>8246</TotalTime>
  <Words>1516</Words>
  <Application>Microsoft Office PowerPoint</Application>
  <PresentationFormat>Panorámica</PresentationFormat>
  <Paragraphs>137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7" baseType="lpstr">
      <vt:lpstr>Aptos</vt:lpstr>
      <vt:lpstr>Arial</vt:lpstr>
      <vt:lpstr>Calibri</vt:lpstr>
      <vt:lpstr>Century Gothic</vt:lpstr>
      <vt:lpstr>UCundinamarca_Blanco v2</vt:lpstr>
      <vt:lpstr>Presentación de PowerPoint</vt:lpstr>
      <vt:lpstr>Presentación de PowerPoint</vt:lpstr>
      <vt:lpstr>Metodologías Ágiles, Scrum y Estimación Ágil</vt:lpstr>
      <vt:lpstr>Metodologías Ágiles Principales</vt:lpstr>
      <vt:lpstr>Scrum Framework</vt:lpstr>
      <vt:lpstr>Eventos en Scrum:</vt:lpstr>
      <vt:lpstr>Artefactos en Scrum: </vt:lpstr>
      <vt:lpstr>Presentación de PowerPoint</vt:lpstr>
      <vt:lpstr>Kanban</vt:lpstr>
      <vt:lpstr>Extreme Programming (XP)</vt:lpstr>
      <vt:lpstr>FASE 1: Recolección y Análisis de Requerimientos</vt:lpstr>
      <vt:lpstr>DevOps</vt:lpstr>
      <vt:lpstr>Técnicas de Estimación Ágil</vt:lpstr>
      <vt:lpstr>Planning Poker</vt:lpstr>
      <vt:lpstr>T-Shirt Sizing</vt:lpstr>
      <vt:lpstr> Planeación y Estimación Ágil Explicación </vt:lpstr>
      <vt:lpstr>Product Backlog</vt:lpstr>
      <vt:lpstr>Conclusión</vt:lpstr>
      <vt:lpstr>Ejercicio en Equipos Crear una lluvia de ideas sobre problemas a resolver. Identificar épicas y primeras historias de usuario. 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Windows</dc:creator>
  <cp:lastModifiedBy>DANIEL ALEJANDRO MONCADA BELTRAN</cp:lastModifiedBy>
  <cp:revision>272</cp:revision>
  <dcterms:created xsi:type="dcterms:W3CDTF">2021-09-19T19:31:32Z</dcterms:created>
  <dcterms:modified xsi:type="dcterms:W3CDTF">2025-02-26T15:59:52Z</dcterms:modified>
</cp:coreProperties>
</file>